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Radley" charset="1" panose="00000500000000000000"/>
      <p:regular r:id="rId16"/>
    </p:embeddedFont>
    <p:embeddedFont>
      <p:font typeface="Radley Italics" charset="1" panose="00000500000000000000"/>
      <p:regular r:id="rId17"/>
    </p:embeddedFont>
    <p:embeddedFont>
      <p:font typeface="Carlito" charset="1" panose="020F0502020204030204"/>
      <p:regular r:id="rId18"/>
    </p:embeddedFont>
    <p:embeddedFont>
      <p:font typeface="Arimo" charset="1" panose="020B0604020202020204"/>
      <p:regular r:id="rId19"/>
    </p:embeddedFont>
    <p:embeddedFont>
      <p:font typeface="Carlito Bold" charset="1" panose="020F05020202040302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Relationship Id="rId4" Target="../media/image11.jpeg" Type="http://schemas.openxmlformats.org/officeDocument/2006/relationships/image"/><Relationship Id="rId5" Target="../media/image1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jpeg" Type="http://schemas.openxmlformats.org/officeDocument/2006/relationships/image"/><Relationship Id="rId4" Target="../media/image15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1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81575" y="3352800"/>
            <a:ext cx="8324850" cy="6934200"/>
            <a:chOff x="0" y="0"/>
            <a:chExt cx="1289737" cy="10742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9737" cy="1074289"/>
            </a:xfrm>
            <a:custGeom>
              <a:avLst/>
              <a:gdLst/>
              <a:ahLst/>
              <a:cxnLst/>
              <a:rect r="r" b="b" t="t" l="l"/>
              <a:pathLst>
                <a:path h="1074289" w="1289737">
                  <a:moveTo>
                    <a:pt x="0" y="0"/>
                  </a:moveTo>
                  <a:lnTo>
                    <a:pt x="1289737" y="0"/>
                  </a:lnTo>
                  <a:lnTo>
                    <a:pt x="1289737" y="1074289"/>
                  </a:lnTo>
                  <a:lnTo>
                    <a:pt x="0" y="1074289"/>
                  </a:lnTo>
                  <a:close/>
                </a:path>
              </a:pathLst>
            </a:custGeom>
            <a:blipFill>
              <a:blip r:embed="rId2"/>
              <a:stretch>
                <a:fillRect l="-329" t="0" r="-329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16954500" cy="2172955"/>
            <a:chOff x="0" y="0"/>
            <a:chExt cx="22606000" cy="2897274"/>
          </a:xfrm>
        </p:grpSpPr>
        <p:sp>
          <p:nvSpPr>
            <p:cNvPr name="AutoShape 5" id="5"/>
            <p:cNvSpPr/>
            <p:nvPr/>
          </p:nvSpPr>
          <p:spPr>
            <a:xfrm>
              <a:off x="0" y="2884574"/>
              <a:ext cx="22606000" cy="0"/>
            </a:xfrm>
            <a:prstGeom prst="line">
              <a:avLst/>
            </a:prstGeom>
            <a:ln cap="flat" w="25400">
              <a:solidFill>
                <a:srgbClr val="E4D59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266700"/>
              <a:ext cx="22606000" cy="26305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4299"/>
                </a:lnSpc>
              </a:pPr>
              <a:r>
                <a:rPr lang="en-US" sz="14299" spc="-285" u="none">
                  <a:solidFill>
                    <a:srgbClr val="B6922E"/>
                  </a:solidFill>
                  <a:latin typeface="Radley"/>
                  <a:ea typeface="Radley"/>
                  <a:cs typeface="Radley"/>
                  <a:sym typeface="Radley"/>
                </a:rPr>
                <a:t>OPUS DECEPTIO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838200" y="9258300"/>
            <a:ext cx="375787" cy="418707"/>
          </a:xfrm>
          <a:custGeom>
            <a:avLst/>
            <a:gdLst/>
            <a:ahLst/>
            <a:cxnLst/>
            <a:rect r="r" b="b" t="t" l="l"/>
            <a:pathLst>
              <a:path h="418707" w="375787">
                <a:moveTo>
                  <a:pt x="0" y="0"/>
                </a:moveTo>
                <a:lnTo>
                  <a:pt x="375787" y="0"/>
                </a:lnTo>
                <a:lnTo>
                  <a:pt x="375787" y="418707"/>
                </a:lnTo>
                <a:lnTo>
                  <a:pt x="0" y="418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28174" y="9323705"/>
            <a:ext cx="4010025" cy="296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99"/>
              </a:lnSpc>
            </a:pPr>
            <a:r>
              <a:rPr lang="en-US" sz="2299" i="true">
                <a:solidFill>
                  <a:srgbClr val="E4D59D"/>
                </a:solidFill>
                <a:latin typeface="Radley Italics"/>
                <a:ea typeface="Radley Italics"/>
                <a:cs typeface="Radley Italics"/>
                <a:sym typeface="Radley Italics"/>
              </a:rPr>
              <a:t>Alba Rosa Team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11225" y="9275446"/>
            <a:ext cx="4010025" cy="344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pc="239">
                <a:solidFill>
                  <a:srgbClr val="E4D59D"/>
                </a:solidFill>
                <a:latin typeface="Carlito"/>
                <a:ea typeface="Carlito"/>
                <a:cs typeface="Carlito"/>
                <a:sym typeface="Carlito"/>
              </a:rPr>
              <a:t>GAME DEVELOPERS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1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4" y="2932118"/>
            <a:ext cx="6569697" cy="4349743"/>
            <a:chOff x="0" y="0"/>
            <a:chExt cx="8759596" cy="5799657"/>
          </a:xfrm>
        </p:grpSpPr>
        <p:sp>
          <p:nvSpPr>
            <p:cNvPr name="AutoShape 3" id="3"/>
            <p:cNvSpPr/>
            <p:nvPr/>
          </p:nvSpPr>
          <p:spPr>
            <a:xfrm flipV="true">
              <a:off x="18" y="4140192"/>
              <a:ext cx="8759543" cy="12700"/>
            </a:xfrm>
            <a:prstGeom prst="line">
              <a:avLst/>
            </a:prstGeom>
            <a:ln cap="flat" w="25400">
              <a:solidFill>
                <a:srgbClr val="E4D59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flipV="true">
              <a:off x="35" y="1748365"/>
              <a:ext cx="8759543" cy="12700"/>
            </a:xfrm>
            <a:prstGeom prst="line">
              <a:avLst/>
            </a:prstGeom>
            <a:ln cap="flat" w="25400">
              <a:solidFill>
                <a:srgbClr val="E4D59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" id="5"/>
            <p:cNvSpPr txBox="true"/>
            <p:nvPr/>
          </p:nvSpPr>
          <p:spPr>
            <a:xfrm rot="0">
              <a:off x="52" y="-76200"/>
              <a:ext cx="8759543" cy="4783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E4D59D"/>
                  </a:solidFill>
                  <a:latin typeface="Carlito"/>
                  <a:ea typeface="Carlito"/>
                  <a:cs typeface="Carlito"/>
                  <a:sym typeface="Carlito"/>
                </a:rPr>
                <a:t>SITO WEB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52" y="414865"/>
              <a:ext cx="8759543" cy="698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</a:pPr>
              <a:r>
                <a:rPr lang="en-US" sz="3499">
                  <a:solidFill>
                    <a:srgbClr val="E4D59D"/>
                  </a:solidFill>
                  <a:latin typeface="Radley"/>
                  <a:ea typeface="Radley"/>
                  <a:cs typeface="Radley"/>
                  <a:sym typeface="Radley"/>
                </a:rPr>
                <a:t>www.albarosa.com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52" y="2317746"/>
              <a:ext cx="8759543" cy="4783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E4D59D"/>
                  </a:solidFill>
                  <a:latin typeface="Carlito"/>
                  <a:ea typeface="Carlito"/>
                  <a:cs typeface="Carlito"/>
                  <a:sym typeface="Carlito"/>
                </a:rPr>
                <a:t>EMAIL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52" y="2808811"/>
              <a:ext cx="8759543" cy="698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E4D59D"/>
                  </a:solidFill>
                  <a:latin typeface="Radley"/>
                  <a:ea typeface="Radley"/>
                  <a:cs typeface="Radley"/>
                  <a:sym typeface="Radley"/>
                </a:rPr>
                <a:t>a</a:t>
              </a:r>
              <a:r>
                <a:rPr lang="en-US" sz="3499" strike="noStrike" u="none">
                  <a:solidFill>
                    <a:srgbClr val="E4D59D"/>
                  </a:solidFill>
                  <a:latin typeface="Radley"/>
                  <a:ea typeface="Radley"/>
                  <a:cs typeface="Radley"/>
                  <a:sym typeface="Radley"/>
                </a:rPr>
                <a:t>l</a:t>
              </a:r>
              <a:r>
                <a:rPr lang="en-US" sz="3499" strike="noStrike" u="none">
                  <a:solidFill>
                    <a:srgbClr val="E4D59D"/>
                  </a:solidFill>
                  <a:latin typeface="Radley"/>
                  <a:ea typeface="Radley"/>
                  <a:cs typeface="Radley"/>
                  <a:sym typeface="Radley"/>
                </a:rPr>
                <a:t>bar</a:t>
              </a:r>
              <a:r>
                <a:rPr lang="en-US" sz="3499" strike="noStrike" u="none">
                  <a:solidFill>
                    <a:srgbClr val="E4D59D"/>
                  </a:solidFill>
                  <a:latin typeface="Radley"/>
                  <a:ea typeface="Radley"/>
                  <a:cs typeface="Radley"/>
                  <a:sym typeface="Radley"/>
                </a:rPr>
                <a:t>o</a:t>
              </a:r>
              <a:r>
                <a:rPr lang="en-US" sz="3499" strike="noStrike" u="none">
                  <a:solidFill>
                    <a:srgbClr val="E4D59D"/>
                  </a:solidFill>
                  <a:latin typeface="Radley"/>
                  <a:ea typeface="Radley"/>
                  <a:cs typeface="Radley"/>
                  <a:sym typeface="Radley"/>
                </a:rPr>
                <a:t>sa</a:t>
              </a:r>
              <a:r>
                <a:rPr lang="en-US" sz="3499" strike="noStrike" u="none">
                  <a:solidFill>
                    <a:srgbClr val="E4D59D"/>
                  </a:solidFill>
                  <a:latin typeface="Radley"/>
                  <a:ea typeface="Radley"/>
                  <a:cs typeface="Radley"/>
                  <a:sym typeface="Radley"/>
                </a:rPr>
                <a:t>@gmail.com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52" y="4610092"/>
              <a:ext cx="8759543" cy="4783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E4D59D"/>
                  </a:solidFill>
                  <a:latin typeface="Carlito"/>
                  <a:ea typeface="Carlito"/>
                  <a:cs typeface="Carlito"/>
                  <a:sym typeface="Carlito"/>
                </a:rPr>
                <a:t>TELEFONO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52" y="5101157"/>
              <a:ext cx="8759543" cy="698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E4D59D"/>
                  </a:solidFill>
                  <a:latin typeface="Radley"/>
                  <a:ea typeface="Radley"/>
                  <a:cs typeface="Radley"/>
                  <a:sym typeface="Radley"/>
                </a:rPr>
                <a:t>not found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114591" y="6868637"/>
            <a:ext cx="2144709" cy="2389663"/>
          </a:xfrm>
          <a:custGeom>
            <a:avLst/>
            <a:gdLst/>
            <a:ahLst/>
            <a:cxnLst/>
            <a:rect r="r" b="b" t="t" l="l"/>
            <a:pathLst>
              <a:path h="2389663" w="2144709">
                <a:moveTo>
                  <a:pt x="0" y="0"/>
                </a:moveTo>
                <a:lnTo>
                  <a:pt x="2144709" y="0"/>
                </a:lnTo>
                <a:lnTo>
                  <a:pt x="2144709" y="2389663"/>
                </a:lnTo>
                <a:lnTo>
                  <a:pt x="0" y="23896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666750" y="2468209"/>
            <a:ext cx="8324850" cy="4902519"/>
            <a:chOff x="0" y="0"/>
            <a:chExt cx="11099800" cy="6536692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49111" y="1215813"/>
              <a:ext cx="11050689" cy="53208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840"/>
                </a:lnSpc>
              </a:pPr>
              <a:r>
                <a:rPr lang="en-US" sz="7000">
                  <a:solidFill>
                    <a:srgbClr val="B6922E"/>
                  </a:solidFill>
                  <a:latin typeface="Radley"/>
                  <a:ea typeface="Radley"/>
                  <a:cs typeface="Radley"/>
                  <a:sym typeface="Radley"/>
                </a:rPr>
                <a:t>Contattaci per ulteriori informazioni e dettagli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57150"/>
              <a:ext cx="11050689" cy="645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00"/>
                </a:lnSpc>
              </a:pPr>
              <a:r>
                <a:rPr lang="en-US" sz="3500" i="true" u="none">
                  <a:solidFill>
                    <a:srgbClr val="E4D59D"/>
                  </a:solidFill>
                  <a:latin typeface="Radley Italics"/>
                  <a:ea typeface="Radley Italics"/>
                  <a:cs typeface="Radley Italics"/>
                  <a:sym typeface="Radley Italics"/>
                </a:rPr>
                <a:t>OPUS DECEPTIO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1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6934200"/>
            <a:chOff x="0" y="0"/>
            <a:chExt cx="2442972" cy="22427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42972" cy="2242728"/>
            </a:xfrm>
            <a:custGeom>
              <a:avLst/>
              <a:gdLst/>
              <a:ahLst/>
              <a:cxnLst/>
              <a:rect r="r" b="b" t="t" l="l"/>
              <a:pathLst>
                <a:path h="2242728" w="2442972">
                  <a:moveTo>
                    <a:pt x="0" y="0"/>
                  </a:moveTo>
                  <a:lnTo>
                    <a:pt x="2442972" y="0"/>
                  </a:lnTo>
                  <a:lnTo>
                    <a:pt x="2442972" y="2242728"/>
                  </a:lnTo>
                  <a:lnTo>
                    <a:pt x="0" y="2242728"/>
                  </a:lnTo>
                  <a:close/>
                </a:path>
              </a:pathLst>
            </a:custGeom>
            <a:blipFill>
              <a:blip r:embed="rId2"/>
              <a:stretch>
                <a:fillRect l="-234" t="0" r="-234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5143500"/>
            <a:ext cx="9296400" cy="5143500"/>
            <a:chOff x="0" y="0"/>
            <a:chExt cx="3882322" cy="214800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882322" cy="2148006"/>
            </a:xfrm>
            <a:custGeom>
              <a:avLst/>
              <a:gdLst/>
              <a:ahLst/>
              <a:cxnLst/>
              <a:rect r="r" b="b" t="t" l="l"/>
              <a:pathLst>
                <a:path h="2148006" w="3882322">
                  <a:moveTo>
                    <a:pt x="0" y="0"/>
                  </a:moveTo>
                  <a:lnTo>
                    <a:pt x="3882322" y="0"/>
                  </a:lnTo>
                  <a:lnTo>
                    <a:pt x="3882322" y="2148006"/>
                  </a:lnTo>
                  <a:lnTo>
                    <a:pt x="0" y="2148006"/>
                  </a:lnTo>
                  <a:close/>
                </a:path>
              </a:pathLst>
            </a:custGeom>
            <a:blipFill>
              <a:blip r:embed="rId3"/>
              <a:stretch>
                <a:fillRect l="-527" t="0" r="-527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666750" y="666750"/>
            <a:ext cx="8629650" cy="2719075"/>
            <a:chOff x="0" y="0"/>
            <a:chExt cx="11506200" cy="362543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57150"/>
              <a:ext cx="11506200" cy="13584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840"/>
                </a:lnSpc>
                <a:spcBef>
                  <a:spcPct val="0"/>
                </a:spcBef>
              </a:pPr>
              <a:r>
                <a:rPr lang="en-US" sz="7000">
                  <a:solidFill>
                    <a:srgbClr val="B6922E"/>
                  </a:solidFill>
                  <a:latin typeface="Radley"/>
                  <a:ea typeface="Radley"/>
                  <a:cs typeface="Radley"/>
                  <a:sym typeface="Radley"/>
                </a:rPr>
                <a:t>Il Team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330456"/>
              <a:ext cx="11506200" cy="622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E4D59D"/>
                  </a:solidFill>
                  <a:latin typeface="Radley"/>
                  <a:ea typeface="Radley"/>
                  <a:cs typeface="Radley"/>
                  <a:sym typeface="Radley"/>
                </a:rPr>
                <a:t>Direttore Creativo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137541"/>
              <a:ext cx="11506200" cy="4878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99"/>
                </a:lnSpc>
              </a:pPr>
              <a:r>
                <a:rPr lang="en-US" sz="1999">
                  <a:solidFill>
                    <a:srgbClr val="E4D59D"/>
                  </a:solidFill>
                  <a:latin typeface="Carlito"/>
                  <a:ea typeface="Carlito"/>
                  <a:cs typeface="Carlito"/>
                  <a:sym typeface="Carlito"/>
                </a:rPr>
                <a:t>Collaborando per un design innovativo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734675" y="7829550"/>
            <a:ext cx="5753100" cy="928370"/>
            <a:chOff x="0" y="0"/>
            <a:chExt cx="7670800" cy="123782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57150"/>
              <a:ext cx="7670800" cy="622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E4D59D"/>
                  </a:solidFill>
                  <a:latin typeface="Radley"/>
                  <a:ea typeface="Radley"/>
                  <a:cs typeface="Radley"/>
                  <a:sym typeface="Radley"/>
                </a:rPr>
                <a:t>Game Designer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749935"/>
              <a:ext cx="7670800" cy="4878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99"/>
                </a:lnSpc>
              </a:pPr>
              <a:r>
                <a:rPr lang="en-US" sz="1999">
                  <a:solidFill>
                    <a:srgbClr val="E4D59D"/>
                  </a:solidFill>
                  <a:latin typeface="Carlito"/>
                  <a:ea typeface="Carlito"/>
                  <a:cs typeface="Carlito"/>
                  <a:sym typeface="Carlito"/>
                </a:rPr>
                <a:t>Sviluppando esperienze di gioco coinvolgenti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1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666750"/>
            <a:ext cx="4010025" cy="8953500"/>
            <a:chOff x="0" y="0"/>
            <a:chExt cx="1479244" cy="33028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79244" cy="3302824"/>
            </a:xfrm>
            <a:custGeom>
              <a:avLst/>
              <a:gdLst/>
              <a:ahLst/>
              <a:cxnLst/>
              <a:rect r="r" b="b" t="t" l="l"/>
              <a:pathLst>
                <a:path h="3302824" w="1479244">
                  <a:moveTo>
                    <a:pt x="0" y="0"/>
                  </a:moveTo>
                  <a:lnTo>
                    <a:pt x="1479244" y="0"/>
                  </a:lnTo>
                  <a:lnTo>
                    <a:pt x="1479244" y="3302824"/>
                  </a:lnTo>
                  <a:lnTo>
                    <a:pt x="0" y="3302824"/>
                  </a:lnTo>
                  <a:close/>
                </a:path>
              </a:pathLst>
            </a:custGeom>
            <a:blipFill>
              <a:blip r:embed="rId2"/>
              <a:stretch>
                <a:fillRect l="0" t="-322" r="0" b="-322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611225" y="666750"/>
            <a:ext cx="4676775" cy="8953500"/>
            <a:chOff x="0" y="0"/>
            <a:chExt cx="1725199" cy="330282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25199" cy="3302824"/>
            </a:xfrm>
            <a:custGeom>
              <a:avLst/>
              <a:gdLst/>
              <a:ahLst/>
              <a:cxnLst/>
              <a:rect r="r" b="b" t="t" l="l"/>
              <a:pathLst>
                <a:path h="3302824" w="1725199">
                  <a:moveTo>
                    <a:pt x="0" y="0"/>
                  </a:moveTo>
                  <a:lnTo>
                    <a:pt x="1725199" y="0"/>
                  </a:lnTo>
                  <a:lnTo>
                    <a:pt x="1725199" y="3302824"/>
                  </a:lnTo>
                  <a:lnTo>
                    <a:pt x="0" y="3302824"/>
                  </a:lnTo>
                  <a:close/>
                </a:path>
              </a:pathLst>
            </a:custGeom>
            <a:blipFill>
              <a:blip r:embed="rId3"/>
              <a:stretch>
                <a:fillRect l="0" t="-225" r="0" b="-225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666750" y="9184102"/>
            <a:ext cx="2171730" cy="2205796"/>
            <a:chOff x="0" y="0"/>
            <a:chExt cx="812800" cy="825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" y="0"/>
              <a:ext cx="810260" cy="822960"/>
            </a:xfrm>
            <a:custGeom>
              <a:avLst/>
              <a:gdLst/>
              <a:ahLst/>
              <a:cxnLst/>
              <a:rect r="r" b="b" t="t" l="l"/>
              <a:pathLst>
                <a:path h="822960" w="8102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B6922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41746" y="112576"/>
              <a:ext cx="529308" cy="559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66750" y="666750"/>
            <a:ext cx="6057900" cy="2327204"/>
            <a:chOff x="0" y="0"/>
            <a:chExt cx="8077200" cy="3102939"/>
          </a:xfrm>
        </p:grpSpPr>
        <p:sp>
          <p:nvSpPr>
            <p:cNvPr name="AutoShape 10" id="10"/>
            <p:cNvSpPr/>
            <p:nvPr/>
          </p:nvSpPr>
          <p:spPr>
            <a:xfrm>
              <a:off x="0" y="3090239"/>
              <a:ext cx="8077200" cy="0"/>
            </a:xfrm>
            <a:prstGeom prst="line">
              <a:avLst/>
            </a:prstGeom>
            <a:ln cap="flat" w="25400">
              <a:solidFill>
                <a:srgbClr val="B6922E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142875"/>
              <a:ext cx="8077200" cy="2456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999"/>
                </a:lnSpc>
              </a:pPr>
              <a:r>
                <a:rPr lang="en-US" sz="6999">
                  <a:solidFill>
                    <a:srgbClr val="E4D59D"/>
                  </a:solidFill>
                  <a:latin typeface="Radley"/>
                  <a:ea typeface="Radley"/>
                  <a:cs typeface="Radley"/>
                  <a:sym typeface="Radley"/>
                </a:rPr>
                <a:t>Il Team Tecnico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66750" y="3985734"/>
            <a:ext cx="6513314" cy="3472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E4D59D"/>
                </a:solidFill>
                <a:latin typeface="Arimo"/>
                <a:ea typeface="Arimo"/>
                <a:cs typeface="Arimo"/>
                <a:sym typeface="Arimo"/>
              </a:rPr>
              <a:t>Giovanni Burza        - Developer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E4D59D"/>
                </a:solidFill>
                <a:latin typeface="Arimo"/>
                <a:ea typeface="Arimo"/>
                <a:cs typeface="Arimo"/>
                <a:sym typeface="Arimo"/>
              </a:rPr>
              <a:t>Giuseppe Bruniani   - Developer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E4D59D"/>
                </a:solidFill>
                <a:latin typeface="Arimo"/>
                <a:ea typeface="Arimo"/>
                <a:cs typeface="Arimo"/>
                <a:sym typeface="Arimo"/>
              </a:rPr>
              <a:t>Domenico Violi         - Developer</a:t>
            </a:r>
          </a:p>
          <a:p>
            <a:pPr algn="l">
              <a:lnSpc>
                <a:spcPts val="3919"/>
              </a:lnSpc>
            </a:pP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E4D59D"/>
                </a:solidFill>
                <a:latin typeface="Arimo"/>
                <a:ea typeface="Arimo"/>
                <a:cs typeface="Arimo"/>
                <a:sym typeface="Arimo"/>
              </a:rPr>
              <a:t>Davide Liuzzi            - 3D Artist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E4D59D"/>
                </a:solidFill>
                <a:latin typeface="Arimo"/>
                <a:ea typeface="Arimo"/>
                <a:cs typeface="Arimo"/>
                <a:sym typeface="Arimo"/>
              </a:rPr>
              <a:t>Fabrizio Infusino       - 3D Artist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E4D59D"/>
                </a:solidFill>
                <a:latin typeface="Arimo"/>
                <a:ea typeface="Arimo"/>
                <a:cs typeface="Arimo"/>
                <a:sym typeface="Arimo"/>
              </a:rPr>
              <a:t>Matteo Oliverio         - Audio Designer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1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29875" y="0"/>
            <a:ext cx="7858125" cy="10287000"/>
            <a:chOff x="0" y="0"/>
            <a:chExt cx="1217429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17429" cy="1593725"/>
            </a:xfrm>
            <a:custGeom>
              <a:avLst/>
              <a:gdLst/>
              <a:ahLst/>
              <a:cxnLst/>
              <a:rect r="r" b="b" t="t" l="l"/>
              <a:pathLst>
                <a:path h="1593725" w="1217429">
                  <a:moveTo>
                    <a:pt x="0" y="0"/>
                  </a:moveTo>
                  <a:lnTo>
                    <a:pt x="1217429" y="0"/>
                  </a:lnTo>
                  <a:lnTo>
                    <a:pt x="1217429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55" r="0" b="-25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5"/>
            <a:ext cx="7230865" cy="6505575"/>
            <a:chOff x="0" y="0"/>
            <a:chExt cx="9641153" cy="867410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26326" y="57150"/>
              <a:ext cx="9614826" cy="26792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840"/>
                </a:lnSpc>
                <a:spcBef>
                  <a:spcPct val="0"/>
                </a:spcBef>
              </a:pPr>
              <a:r>
                <a:rPr lang="en-US" sz="7000" i="true">
                  <a:solidFill>
                    <a:srgbClr val="B6922E"/>
                  </a:solidFill>
                  <a:latin typeface="Radley Italics"/>
                  <a:ea typeface="Radley Italics"/>
                  <a:cs typeface="Radley Italics"/>
                  <a:sym typeface="Radley Italics"/>
                </a:rPr>
                <a:t>Genere e Piattaforme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26326" y="3708400"/>
              <a:ext cx="9614826" cy="1397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E4D59D"/>
                  </a:solidFill>
                  <a:latin typeface="Radley"/>
                  <a:ea typeface="Radley"/>
                  <a:cs typeface="Radley"/>
                  <a:sym typeface="Radley"/>
                </a:rPr>
                <a:t>Unico mix di stealth e puzzle su diverse piattaforme moderne</a:t>
              </a:r>
            </a:p>
          </p:txBody>
        </p:sp>
        <p:sp>
          <p:nvSpPr>
            <p:cNvPr name="AutoShape 7" id="7"/>
            <p:cNvSpPr/>
            <p:nvPr/>
          </p:nvSpPr>
          <p:spPr>
            <a:xfrm>
              <a:off x="0" y="3222414"/>
              <a:ext cx="9614826" cy="0"/>
            </a:xfrm>
            <a:prstGeom prst="line">
              <a:avLst/>
            </a:prstGeom>
            <a:ln cap="flat" w="25400">
              <a:solidFill>
                <a:srgbClr val="E4D59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8" id="8"/>
            <p:cNvSpPr txBox="true"/>
            <p:nvPr/>
          </p:nvSpPr>
          <p:spPr>
            <a:xfrm rot="0">
              <a:off x="26326" y="5721350"/>
              <a:ext cx="9588500" cy="2952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79"/>
                </a:lnSpc>
              </a:pPr>
              <a:r>
                <a:rPr lang="en-US" sz="2399">
                  <a:solidFill>
                    <a:srgbClr val="E4D59D"/>
                  </a:solidFill>
                  <a:latin typeface="Carlito"/>
                  <a:ea typeface="Carlito"/>
                  <a:cs typeface="Carlito"/>
                  <a:sym typeface="Carlito"/>
                </a:rPr>
                <a:t>OPUS DECEPTIO è un </a:t>
              </a:r>
              <a:r>
                <a:rPr lang="en-US" b="true" sz="2399">
                  <a:solidFill>
                    <a:srgbClr val="E4D59D"/>
                  </a:solidFill>
                  <a:latin typeface="Carlito Bold"/>
                  <a:ea typeface="Carlito Bold"/>
                  <a:cs typeface="Carlito Bold"/>
                  <a:sym typeface="Carlito Bold"/>
                </a:rPr>
                <a:t>videogioco stealth-puzzle narrativo</a:t>
              </a:r>
              <a:r>
                <a:rPr lang="en-US" sz="2399">
                  <a:solidFill>
                    <a:srgbClr val="E4D59D"/>
                  </a:solidFill>
                  <a:latin typeface="Carlito"/>
                  <a:ea typeface="Carlito"/>
                  <a:cs typeface="Carlito"/>
                  <a:sym typeface="Carlito"/>
                </a:rPr>
                <a:t> pensato per coinvolgere i giocatori in un’esperienza immersiva. Sarà disponibile su </a:t>
              </a:r>
              <a:r>
                <a:rPr lang="en-US" b="true" sz="2399">
                  <a:solidFill>
                    <a:srgbClr val="E4D59D"/>
                  </a:solidFill>
                  <a:latin typeface="Carlito Bold"/>
                  <a:ea typeface="Carlito Bold"/>
                  <a:cs typeface="Carlito Bold"/>
                  <a:sym typeface="Carlito Bold"/>
                </a:rPr>
                <a:t>PC, console e cloud gaming</a:t>
              </a:r>
              <a:r>
                <a:rPr lang="en-US" sz="2399">
                  <a:solidFill>
                    <a:srgbClr val="E4D59D"/>
                  </a:solidFill>
                  <a:latin typeface="Carlito"/>
                  <a:ea typeface="Carlito"/>
                  <a:cs typeface="Carlito"/>
                  <a:sym typeface="Carlito"/>
                </a:rPr>
                <a:t>, permettendo a un vasto pubblico di esplorare l'arte della falsificazione nei musei, unendo strategia e creatività in un gameplay avvincente.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66750" y="9184102"/>
            <a:ext cx="2171730" cy="2205796"/>
            <a:chOff x="0" y="0"/>
            <a:chExt cx="812800" cy="825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270" y="0"/>
              <a:ext cx="810260" cy="822960"/>
            </a:xfrm>
            <a:custGeom>
              <a:avLst/>
              <a:gdLst/>
              <a:ahLst/>
              <a:cxnLst/>
              <a:rect r="r" b="b" t="t" l="l"/>
              <a:pathLst>
                <a:path h="822960" w="8102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E4D59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41746" y="112576"/>
              <a:ext cx="529308" cy="559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1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53325" y="0"/>
            <a:ext cx="10734675" cy="6934200"/>
            <a:chOff x="0" y="0"/>
            <a:chExt cx="3111331" cy="20098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11331" cy="2009804"/>
            </a:xfrm>
            <a:custGeom>
              <a:avLst/>
              <a:gdLst/>
              <a:ahLst/>
              <a:cxnLst/>
              <a:rect r="r" b="b" t="t" l="l"/>
              <a:pathLst>
                <a:path h="2009804" w="3111331">
                  <a:moveTo>
                    <a:pt x="0" y="0"/>
                  </a:moveTo>
                  <a:lnTo>
                    <a:pt x="3111331" y="0"/>
                  </a:lnTo>
                  <a:lnTo>
                    <a:pt x="3111331" y="2009804"/>
                  </a:lnTo>
                  <a:lnTo>
                    <a:pt x="0" y="2009804"/>
                  </a:lnTo>
                  <a:close/>
                </a:path>
              </a:pathLst>
            </a:custGeom>
            <a:blipFill>
              <a:blip r:embed="rId2"/>
              <a:stretch>
                <a:fillRect l="-74" t="0" r="-74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666750" y="723900"/>
            <a:ext cx="4619625" cy="1995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40"/>
              </a:lnSpc>
              <a:spcBef>
                <a:spcPct val="0"/>
              </a:spcBef>
            </a:pPr>
            <a:r>
              <a:rPr lang="en-US" sz="7000">
                <a:solidFill>
                  <a:srgbClr val="B6922E"/>
                </a:solidFill>
                <a:latin typeface="Radley"/>
                <a:ea typeface="Radley"/>
                <a:cs typeface="Radley"/>
                <a:sym typeface="Radley"/>
              </a:rPr>
              <a:t>Il Problema di Mercato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666750" y="3279526"/>
            <a:ext cx="5753100" cy="895350"/>
            <a:chOff x="0" y="0"/>
            <a:chExt cx="7670800" cy="119380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57150"/>
              <a:ext cx="7670800" cy="622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E4D59D"/>
                  </a:solidFill>
                  <a:latin typeface="Radley"/>
                  <a:ea typeface="Radley"/>
                  <a:cs typeface="Radley"/>
                  <a:sym typeface="Radley"/>
                </a:rPr>
                <a:t>Esperienze Mancanti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759460"/>
              <a:ext cx="7670800" cy="434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6750" y="9184102"/>
            <a:ext cx="2171730" cy="2205796"/>
            <a:chOff x="0" y="0"/>
            <a:chExt cx="812800" cy="825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270" y="0"/>
              <a:ext cx="810260" cy="822960"/>
            </a:xfrm>
            <a:custGeom>
              <a:avLst/>
              <a:gdLst/>
              <a:ahLst/>
              <a:cxnLst/>
              <a:rect r="r" b="b" t="t" l="l"/>
              <a:pathLst>
                <a:path h="822960" w="8102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B6922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41746" y="112576"/>
              <a:ext cx="529308" cy="559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152150" y="5105400"/>
            <a:ext cx="5843142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4D59D"/>
                </a:solidFill>
                <a:latin typeface="Radley"/>
                <a:ea typeface="Radley"/>
                <a:cs typeface="Radley"/>
                <a:sym typeface="Radley"/>
              </a:rPr>
              <a:t>Gli stealth game? Sempre la stessa storia. Infiltrati, ruba, scappa.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63200" y="7948633"/>
            <a:ext cx="1249144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E4D59D"/>
                </a:solidFill>
                <a:latin typeface="Radley"/>
                <a:ea typeface="Radley"/>
                <a:cs typeface="Radley"/>
                <a:sym typeface="Radley"/>
              </a:rPr>
              <a:t>Ma nella realtà, il vero crimine d’arte è pazienza. E il vero rischio… inizia DOPO.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1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6750" y="723900"/>
            <a:ext cx="16954500" cy="1004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40"/>
              </a:lnSpc>
              <a:spcBef>
                <a:spcPct val="0"/>
              </a:spcBef>
            </a:pPr>
            <a:r>
              <a:rPr lang="en-US" sz="7000">
                <a:solidFill>
                  <a:srgbClr val="B6922E"/>
                </a:solidFill>
                <a:latin typeface="Radley"/>
                <a:ea typeface="Radley"/>
                <a:cs typeface="Radley"/>
                <a:sym typeface="Radley"/>
              </a:rPr>
              <a:t>La Nostra Soluzione: Quattro Fasi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3352800"/>
            <a:ext cx="3476954" cy="1096125"/>
            <a:chOff x="0" y="0"/>
            <a:chExt cx="4635939" cy="146150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47625"/>
              <a:ext cx="4635939" cy="6016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70"/>
                </a:lnSpc>
                <a:spcBef>
                  <a:spcPct val="0"/>
                </a:spcBef>
              </a:pPr>
              <a:r>
                <a:rPr lang="en-US" sz="2764">
                  <a:solidFill>
                    <a:srgbClr val="E4D59D"/>
                  </a:solidFill>
                  <a:latin typeface="Radley"/>
                  <a:ea typeface="Radley"/>
                  <a:cs typeface="Radley"/>
                  <a:sym typeface="Radley"/>
                </a:rPr>
                <a:t>Scout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528262"/>
              <a:ext cx="4635939" cy="9332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64"/>
                </a:lnSpc>
              </a:pPr>
              <a:r>
                <a:rPr lang="en-US" sz="1974">
                  <a:solidFill>
                    <a:srgbClr val="E4D59D"/>
                  </a:solidFill>
                  <a:latin typeface="Carlito"/>
                  <a:ea typeface="Carlito"/>
                  <a:cs typeface="Carlito"/>
                  <a:sym typeface="Carlito"/>
                </a:rPr>
                <a:t>Esplora il museo per raccogliere informazioni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296400" y="3352800"/>
            <a:ext cx="3476954" cy="810239"/>
            <a:chOff x="0" y="0"/>
            <a:chExt cx="4635939" cy="108031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47625"/>
              <a:ext cx="4635939" cy="6016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70"/>
                </a:lnSpc>
                <a:spcBef>
                  <a:spcPct val="0"/>
                </a:spcBef>
              </a:pPr>
              <a:r>
                <a:rPr lang="en-US" sz="2764">
                  <a:solidFill>
                    <a:srgbClr val="E4D59D"/>
                  </a:solidFill>
                  <a:latin typeface="Radley"/>
                  <a:ea typeface="Radley"/>
                  <a:cs typeface="Radley"/>
                  <a:sym typeface="Radley"/>
                </a:rPr>
                <a:t>Forge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604280"/>
              <a:ext cx="4635939" cy="4760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64"/>
                </a:lnSpc>
                <a:spcBef>
                  <a:spcPct val="0"/>
                </a:spcBef>
              </a:pPr>
              <a:r>
                <a:rPr lang="en-US" sz="1974" strike="noStrike" u="none">
                  <a:solidFill>
                    <a:srgbClr val="E4D59D"/>
                  </a:solidFill>
                  <a:latin typeface="Carlito"/>
                  <a:ea typeface="Carlito"/>
                  <a:cs typeface="Carlito"/>
                  <a:sym typeface="Carlito"/>
                </a:rPr>
                <a:t>Crea la copia dell'opera d'arte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981575" y="3352800"/>
            <a:ext cx="3407712" cy="1096125"/>
            <a:chOff x="0" y="0"/>
            <a:chExt cx="4543615" cy="146150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47625"/>
              <a:ext cx="4543615" cy="6016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70"/>
                </a:lnSpc>
                <a:spcBef>
                  <a:spcPct val="0"/>
                </a:spcBef>
              </a:pPr>
              <a:r>
                <a:rPr lang="en-US" sz="2764">
                  <a:solidFill>
                    <a:srgbClr val="E4D59D"/>
                  </a:solidFill>
                  <a:latin typeface="Radley"/>
                  <a:ea typeface="Radley"/>
                  <a:cs typeface="Radley"/>
                  <a:sym typeface="Radley"/>
                </a:rPr>
                <a:t>Plan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528262"/>
              <a:ext cx="4543615" cy="9332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64"/>
                </a:lnSpc>
                <a:spcBef>
                  <a:spcPct val="0"/>
                </a:spcBef>
              </a:pPr>
              <a:r>
                <a:rPr lang="en-US" sz="1974" strike="noStrike" u="none">
                  <a:solidFill>
                    <a:srgbClr val="E4D59D"/>
                  </a:solidFill>
                  <a:latin typeface="Carlito"/>
                  <a:ea typeface="Carlito"/>
                  <a:cs typeface="Carlito"/>
                  <a:sym typeface="Carlito"/>
                </a:rPr>
                <a:t>Elabora la strategia perfetta per l'operazione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296400" y="4922520"/>
            <a:ext cx="4010025" cy="4697730"/>
            <a:chOff x="0" y="0"/>
            <a:chExt cx="1391532" cy="16301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91532" cy="1630175"/>
            </a:xfrm>
            <a:custGeom>
              <a:avLst/>
              <a:gdLst/>
              <a:ahLst/>
              <a:cxnLst/>
              <a:rect r="r" b="b" t="t" l="l"/>
              <a:pathLst>
                <a:path h="1630175" w="1391532">
                  <a:moveTo>
                    <a:pt x="0" y="0"/>
                  </a:moveTo>
                  <a:lnTo>
                    <a:pt x="1391532" y="0"/>
                  </a:lnTo>
                  <a:lnTo>
                    <a:pt x="1391532" y="1630175"/>
                  </a:lnTo>
                  <a:lnTo>
                    <a:pt x="0" y="1630175"/>
                  </a:lnTo>
                  <a:close/>
                </a:path>
              </a:pathLst>
            </a:custGeom>
            <a:blipFill>
              <a:blip r:embed="rId2"/>
              <a:stretch>
                <a:fillRect l="0" t="-138" r="0" b="-138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4981575" y="4922520"/>
            <a:ext cx="4010025" cy="4697730"/>
            <a:chOff x="0" y="0"/>
            <a:chExt cx="1391532" cy="16301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91532" cy="1630175"/>
            </a:xfrm>
            <a:custGeom>
              <a:avLst/>
              <a:gdLst/>
              <a:ahLst/>
              <a:cxnLst/>
              <a:rect r="r" b="b" t="t" l="l"/>
              <a:pathLst>
                <a:path h="1630175" w="1391532">
                  <a:moveTo>
                    <a:pt x="0" y="0"/>
                  </a:moveTo>
                  <a:lnTo>
                    <a:pt x="1391532" y="0"/>
                  </a:lnTo>
                  <a:lnTo>
                    <a:pt x="1391532" y="1630175"/>
                  </a:lnTo>
                  <a:lnTo>
                    <a:pt x="0" y="1630175"/>
                  </a:lnTo>
                  <a:close/>
                </a:path>
              </a:pathLst>
            </a:custGeom>
            <a:blipFill>
              <a:blip r:embed="rId3"/>
              <a:stretch>
                <a:fillRect l="0" t="-138" r="0" b="-138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666750" y="4922520"/>
            <a:ext cx="4010025" cy="4697730"/>
            <a:chOff x="0" y="0"/>
            <a:chExt cx="879848" cy="103073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79848" cy="1030739"/>
            </a:xfrm>
            <a:custGeom>
              <a:avLst/>
              <a:gdLst/>
              <a:ahLst/>
              <a:cxnLst/>
              <a:rect r="r" b="b" t="t" l="l"/>
              <a:pathLst>
                <a:path h="1030739" w="879848">
                  <a:moveTo>
                    <a:pt x="0" y="0"/>
                  </a:moveTo>
                  <a:lnTo>
                    <a:pt x="879848" y="0"/>
                  </a:lnTo>
                  <a:lnTo>
                    <a:pt x="879848" y="1030739"/>
                  </a:lnTo>
                  <a:lnTo>
                    <a:pt x="0" y="1030739"/>
                  </a:lnTo>
                  <a:close/>
                </a:path>
              </a:pathLst>
            </a:custGeom>
            <a:blipFill>
              <a:blip r:embed="rId4"/>
              <a:stretch>
                <a:fillRect l="0" t="-138" r="0" b="-138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3611554" y="4922520"/>
            <a:ext cx="4010025" cy="4697730"/>
            <a:chOff x="0" y="0"/>
            <a:chExt cx="1391532" cy="16301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91532" cy="1630175"/>
            </a:xfrm>
            <a:custGeom>
              <a:avLst/>
              <a:gdLst/>
              <a:ahLst/>
              <a:cxnLst/>
              <a:rect r="r" b="b" t="t" l="l"/>
              <a:pathLst>
                <a:path h="1630175" w="1391532">
                  <a:moveTo>
                    <a:pt x="0" y="0"/>
                  </a:moveTo>
                  <a:lnTo>
                    <a:pt x="1391532" y="0"/>
                  </a:lnTo>
                  <a:lnTo>
                    <a:pt x="1391532" y="1630175"/>
                  </a:lnTo>
                  <a:lnTo>
                    <a:pt x="0" y="1630175"/>
                  </a:lnTo>
                  <a:close/>
                </a:path>
              </a:pathLst>
            </a:custGeom>
            <a:blipFill>
              <a:blip r:embed="rId5"/>
              <a:stretch>
                <a:fillRect l="0" t="-138" r="0" b="-138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3611554" y="3352800"/>
            <a:ext cx="4010025" cy="1153139"/>
            <a:chOff x="0" y="0"/>
            <a:chExt cx="5346700" cy="1537518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47625"/>
              <a:ext cx="5346700" cy="6016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70"/>
                </a:lnSpc>
                <a:spcBef>
                  <a:spcPct val="0"/>
                </a:spcBef>
              </a:pPr>
              <a:r>
                <a:rPr lang="en-US" sz="2764">
                  <a:solidFill>
                    <a:srgbClr val="E4D59D"/>
                  </a:solidFill>
                  <a:latin typeface="Radley"/>
                  <a:ea typeface="Radley"/>
                  <a:cs typeface="Radley"/>
                  <a:sym typeface="Radley"/>
                </a:rPr>
                <a:t>Countdown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604280"/>
              <a:ext cx="5346700" cy="9332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64"/>
                </a:lnSpc>
                <a:spcBef>
                  <a:spcPct val="0"/>
                </a:spcBef>
              </a:pPr>
              <a:r>
                <a:rPr lang="en-US" sz="1974" strike="noStrike" u="none">
                  <a:solidFill>
                    <a:srgbClr val="E4D59D"/>
                  </a:solidFill>
                  <a:latin typeface="Carlito"/>
                  <a:ea typeface="Carlito"/>
                  <a:cs typeface="Carlito"/>
                  <a:sym typeface="Carlito"/>
                </a:rPr>
                <a:t>Sostituisci l'originale, più tempo passa inosservato più fama guadagni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1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5143500"/>
            <a:ext cx="4010025" cy="4491990"/>
            <a:chOff x="0" y="0"/>
            <a:chExt cx="1479244" cy="16570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79244" cy="1657034"/>
            </a:xfrm>
            <a:custGeom>
              <a:avLst/>
              <a:gdLst/>
              <a:ahLst/>
              <a:cxnLst/>
              <a:rect r="r" b="b" t="t" l="l"/>
              <a:pathLst>
                <a:path h="1657034" w="1479244">
                  <a:moveTo>
                    <a:pt x="0" y="0"/>
                  </a:moveTo>
                  <a:lnTo>
                    <a:pt x="1479244" y="0"/>
                  </a:lnTo>
                  <a:lnTo>
                    <a:pt x="1479244" y="1657034"/>
                  </a:lnTo>
                  <a:lnTo>
                    <a:pt x="0" y="1657034"/>
                  </a:lnTo>
                  <a:close/>
                </a:path>
              </a:pathLst>
            </a:custGeom>
            <a:blipFill>
              <a:blip r:embed="rId2"/>
              <a:stretch>
                <a:fillRect l="0" t="-81" r="0" b="-81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611225" y="5143500"/>
            <a:ext cx="4676775" cy="4491990"/>
            <a:chOff x="0" y="0"/>
            <a:chExt cx="1725199" cy="16570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25199" cy="1657034"/>
            </a:xfrm>
            <a:custGeom>
              <a:avLst/>
              <a:gdLst/>
              <a:ahLst/>
              <a:cxnLst/>
              <a:rect r="r" b="b" t="t" l="l"/>
              <a:pathLst>
                <a:path h="1657034" w="1725199">
                  <a:moveTo>
                    <a:pt x="0" y="0"/>
                  </a:moveTo>
                  <a:lnTo>
                    <a:pt x="1725199" y="0"/>
                  </a:lnTo>
                  <a:lnTo>
                    <a:pt x="1725199" y="1657034"/>
                  </a:lnTo>
                  <a:lnTo>
                    <a:pt x="0" y="1657034"/>
                  </a:lnTo>
                  <a:close/>
                </a:path>
              </a:pathLst>
            </a:custGeom>
            <a:blipFill>
              <a:blip r:embed="rId3"/>
              <a:stretch>
                <a:fillRect l="-25" t="0" r="-25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4981575" y="5143500"/>
            <a:ext cx="4010025" cy="4491990"/>
            <a:chOff x="0" y="0"/>
            <a:chExt cx="1479244" cy="16570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79244" cy="1657034"/>
            </a:xfrm>
            <a:custGeom>
              <a:avLst/>
              <a:gdLst/>
              <a:ahLst/>
              <a:cxnLst/>
              <a:rect r="r" b="b" t="t" l="l"/>
              <a:pathLst>
                <a:path h="1657034" w="1479244">
                  <a:moveTo>
                    <a:pt x="0" y="0"/>
                  </a:moveTo>
                  <a:lnTo>
                    <a:pt x="1479244" y="0"/>
                  </a:lnTo>
                  <a:lnTo>
                    <a:pt x="1479244" y="1657034"/>
                  </a:lnTo>
                  <a:lnTo>
                    <a:pt x="0" y="1657034"/>
                  </a:lnTo>
                  <a:close/>
                </a:path>
              </a:pathLst>
            </a:custGeom>
            <a:blipFill>
              <a:blip r:embed="rId4"/>
              <a:stretch>
                <a:fillRect l="0" t="-81" r="0" b="-81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666750" y="666750"/>
            <a:ext cx="12639675" cy="3082817"/>
            <a:chOff x="0" y="0"/>
            <a:chExt cx="16852900" cy="411042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2343006"/>
              <a:ext cx="14935200" cy="622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 strike="noStrike" u="none">
                  <a:solidFill>
                    <a:srgbClr val="E4D59D"/>
                  </a:solidFill>
                  <a:latin typeface="Radley"/>
                  <a:ea typeface="Radley"/>
                  <a:cs typeface="Radley"/>
                  <a:sym typeface="Radley"/>
                </a:rPr>
                <a:t>Esplorazione delle dinamiche nel Museo del Louvre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22" y="3223539"/>
              <a:ext cx="14935178" cy="8868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600"/>
                </a:lnSpc>
              </a:pPr>
              <a:r>
                <a:rPr lang="en-US" sz="2000">
                  <a:solidFill>
                    <a:srgbClr val="E4D59D"/>
                  </a:solidFill>
                  <a:latin typeface="Carlito"/>
                  <a:ea typeface="Carlito"/>
                  <a:cs typeface="Carlito"/>
                  <a:sym typeface="Carlito"/>
                </a:rPr>
                <a:t>Le immagini mostrano il </a:t>
              </a:r>
              <a:r>
                <a:rPr lang="en-US" b="true" sz="2000">
                  <a:solidFill>
                    <a:srgbClr val="E4D59D"/>
                  </a:solidFill>
                  <a:latin typeface="Carlito Bold"/>
                  <a:ea typeface="Carlito Bold"/>
                  <a:cs typeface="Carlito Bold"/>
                  <a:sym typeface="Carlito Bold"/>
                </a:rPr>
                <a:t>sistema di sicurezza</a:t>
              </a:r>
              <a:r>
                <a:rPr lang="en-US" sz="2000">
                  <a:solidFill>
                    <a:srgbClr val="E4D59D"/>
                  </a:solidFill>
                  <a:latin typeface="Carlito"/>
                  <a:ea typeface="Carlito"/>
                  <a:cs typeface="Carlito"/>
                  <a:sym typeface="Carlito"/>
                </a:rPr>
                <a:t> del Louvre, evidenziando i percorsi delle guardie e gli elementi strategici sfruttabili durante il gameplay.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42875"/>
              <a:ext cx="16852900" cy="1275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999"/>
                </a:lnSpc>
              </a:pPr>
              <a:r>
                <a:rPr lang="en-US" sz="6999">
                  <a:solidFill>
                    <a:srgbClr val="B6922E"/>
                  </a:solidFill>
                  <a:latin typeface="Radley"/>
                  <a:ea typeface="Radley"/>
                  <a:cs typeface="Radley"/>
                  <a:sym typeface="Radley"/>
                </a:rPr>
                <a:t>Esempio di Gameplay</a:t>
              </a:r>
            </a:p>
          </p:txBody>
        </p:sp>
        <p:sp>
          <p:nvSpPr>
            <p:cNvPr name="AutoShape 12" id="12"/>
            <p:cNvSpPr/>
            <p:nvPr/>
          </p:nvSpPr>
          <p:spPr>
            <a:xfrm flipV="true">
              <a:off x="14" y="1910080"/>
              <a:ext cx="16852886" cy="0"/>
            </a:xfrm>
            <a:prstGeom prst="line">
              <a:avLst/>
            </a:prstGeom>
            <a:ln cap="flat" w="25400">
              <a:solidFill>
                <a:srgbClr val="E4D59D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666750" y="9184102"/>
            <a:ext cx="2171730" cy="2205796"/>
            <a:chOff x="0" y="0"/>
            <a:chExt cx="812800" cy="8255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270" y="0"/>
              <a:ext cx="810260" cy="822960"/>
            </a:xfrm>
            <a:custGeom>
              <a:avLst/>
              <a:gdLst/>
              <a:ahLst/>
              <a:cxnLst/>
              <a:rect r="r" b="b" t="t" l="l"/>
              <a:pathLst>
                <a:path h="822960" w="8102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B6922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41746" y="112576"/>
              <a:ext cx="529308" cy="559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0B1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1581"/>
            <a:ext cx="12944475" cy="1795780"/>
            <a:chOff x="0" y="0"/>
            <a:chExt cx="17259300" cy="239437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42875"/>
              <a:ext cx="17259300" cy="1275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999"/>
                </a:lnSpc>
              </a:pPr>
              <a:r>
                <a:rPr lang="en-US" sz="6999">
                  <a:solidFill>
                    <a:srgbClr val="B6922E"/>
                  </a:solidFill>
                  <a:latin typeface="Radley"/>
                  <a:ea typeface="Radley"/>
                  <a:cs typeface="Radley"/>
                  <a:sym typeface="Radley"/>
                </a:rPr>
                <a:t>Analisi dei Sistemi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771650"/>
              <a:ext cx="17259300" cy="622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 strike="noStrike" u="none">
                  <a:solidFill>
                    <a:srgbClr val="E4D59D"/>
                  </a:solidFill>
                  <a:latin typeface="Radley"/>
                  <a:ea typeface="Radley"/>
                  <a:cs typeface="Radley"/>
                  <a:sym typeface="Radley"/>
                </a:rPr>
                <a:t>Studio delle Sicurezze al Museo del Louvre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02135" y="459202"/>
            <a:ext cx="2171730" cy="2205796"/>
            <a:chOff x="0" y="0"/>
            <a:chExt cx="812800" cy="825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70" y="0"/>
              <a:ext cx="810260" cy="822960"/>
            </a:xfrm>
            <a:custGeom>
              <a:avLst/>
              <a:gdLst/>
              <a:ahLst/>
              <a:cxnLst/>
              <a:rect r="r" b="b" t="t" l="l"/>
              <a:pathLst>
                <a:path h="822960" w="8102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E4D59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41746" y="112576"/>
              <a:ext cx="529308" cy="559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66750" y="3255010"/>
            <a:ext cx="17621250" cy="431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9"/>
              </a:lnSpc>
            </a:pPr>
            <a:r>
              <a:rPr lang="en-US" sz="2999">
                <a:solidFill>
                  <a:srgbClr val="E4D59D"/>
                </a:solidFill>
                <a:latin typeface="Radley"/>
                <a:ea typeface="Radley"/>
                <a:cs typeface="Radley"/>
                <a:sym typeface="Radley"/>
              </a:rPr>
              <a:t>SCENARIO REALE: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E4D59D"/>
                </a:solidFill>
                <a:latin typeface="Radley"/>
                <a:ea typeface="Radley"/>
                <a:cs typeface="Radley"/>
                <a:sym typeface="Radley"/>
              </a:rPr>
              <a:t>La vetrina si apre per il cambio alle 12:30</a:t>
            </a: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E4D59D"/>
                </a:solidFill>
                <a:latin typeface="Radley"/>
                <a:ea typeface="Radley"/>
                <a:cs typeface="Radley"/>
                <a:sym typeface="Radley"/>
              </a:rPr>
              <a:t>Il cassiere fa pausa caffè alle 12:35</a:t>
            </a: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E4D59D"/>
                </a:solidFill>
                <a:latin typeface="Radley"/>
                <a:ea typeface="Radley"/>
                <a:cs typeface="Radley"/>
                <a:sym typeface="Radley"/>
              </a:rPr>
              <a:t>La guida porta il gruppo al piano sotto alle 12:40</a:t>
            </a: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E4D59D"/>
                </a:solidFill>
                <a:latin typeface="Radley"/>
                <a:ea typeface="Radley"/>
                <a:cs typeface="Radley"/>
                <a:sym typeface="Radley"/>
              </a:rPr>
              <a:t>15 minuti di strada libera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500610" y="7053580"/>
            <a:ext cx="13286780" cy="1064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E4D59D"/>
                </a:solidFill>
                <a:latin typeface="Radley"/>
                <a:ea typeface="Radley"/>
                <a:cs typeface="Radley"/>
                <a:sym typeface="Radley"/>
              </a:rPr>
              <a:t>"Niente trucchi da film. Solo abitudini normali: pause, turni, ritardi. </a:t>
            </a:r>
          </a:p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E4D59D"/>
                </a:solidFill>
                <a:latin typeface="Radley"/>
                <a:ea typeface="Radley"/>
                <a:cs typeface="Radley"/>
                <a:sym typeface="Radley"/>
              </a:rPr>
              <a:t>Il gioco è osservare e incastrare. Ogni museo offre più strade di quante pensi."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1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6057900" cy="3605459"/>
            <a:chOff x="0" y="0"/>
            <a:chExt cx="8077200" cy="4807279"/>
          </a:xfrm>
        </p:grpSpPr>
        <p:sp>
          <p:nvSpPr>
            <p:cNvPr name="AutoShape 3" id="3"/>
            <p:cNvSpPr/>
            <p:nvPr/>
          </p:nvSpPr>
          <p:spPr>
            <a:xfrm>
              <a:off x="0" y="3090239"/>
              <a:ext cx="8077200" cy="0"/>
            </a:xfrm>
            <a:prstGeom prst="line">
              <a:avLst/>
            </a:prstGeom>
            <a:ln cap="flat" w="25400">
              <a:solidFill>
                <a:srgbClr val="E4D59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142875"/>
              <a:ext cx="8077200" cy="2456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999"/>
                </a:lnSpc>
              </a:pPr>
              <a:r>
                <a:rPr lang="en-US" sz="6999">
                  <a:solidFill>
                    <a:srgbClr val="B6922E"/>
                  </a:solidFill>
                  <a:latin typeface="Radley"/>
                  <a:ea typeface="Radley"/>
                  <a:cs typeface="Radley"/>
                  <a:sym typeface="Radley"/>
                </a:rPr>
                <a:t>Riferimenti Visivi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524155"/>
              <a:ext cx="8077200" cy="12831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 strike="noStrike" u="none">
                  <a:solidFill>
                    <a:srgbClr val="E4D59D"/>
                  </a:solidFill>
                  <a:latin typeface="Radley"/>
                  <a:ea typeface="Radley"/>
                  <a:cs typeface="Radley"/>
                  <a:sym typeface="Radley"/>
                </a:rPr>
                <a:t>Ispirazioni da altri titoli di successo nel settore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296400" y="666750"/>
            <a:ext cx="4010025" cy="8953500"/>
            <a:chOff x="0" y="0"/>
            <a:chExt cx="1479244" cy="330282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79244" cy="3302824"/>
            </a:xfrm>
            <a:custGeom>
              <a:avLst/>
              <a:gdLst/>
              <a:ahLst/>
              <a:cxnLst/>
              <a:rect r="r" b="b" t="t" l="l"/>
              <a:pathLst>
                <a:path h="3302824" w="1479244">
                  <a:moveTo>
                    <a:pt x="0" y="0"/>
                  </a:moveTo>
                  <a:lnTo>
                    <a:pt x="1479244" y="0"/>
                  </a:lnTo>
                  <a:lnTo>
                    <a:pt x="1479244" y="3302824"/>
                  </a:lnTo>
                  <a:lnTo>
                    <a:pt x="0" y="3302824"/>
                  </a:lnTo>
                  <a:close/>
                </a:path>
              </a:pathLst>
            </a:custGeom>
            <a:blipFill>
              <a:blip r:embed="rId2"/>
              <a:stretch>
                <a:fillRect l="0" t="-322" r="0" b="-322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611225" y="666750"/>
            <a:ext cx="4676775" cy="8953500"/>
            <a:chOff x="0" y="0"/>
            <a:chExt cx="1725199" cy="330282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25199" cy="3302824"/>
            </a:xfrm>
            <a:custGeom>
              <a:avLst/>
              <a:gdLst/>
              <a:ahLst/>
              <a:cxnLst/>
              <a:rect r="r" b="b" t="t" l="l"/>
              <a:pathLst>
                <a:path h="3302824" w="1725199">
                  <a:moveTo>
                    <a:pt x="0" y="0"/>
                  </a:moveTo>
                  <a:lnTo>
                    <a:pt x="1725199" y="0"/>
                  </a:lnTo>
                  <a:lnTo>
                    <a:pt x="1725199" y="3302824"/>
                  </a:lnTo>
                  <a:lnTo>
                    <a:pt x="0" y="3302824"/>
                  </a:lnTo>
                  <a:close/>
                </a:path>
              </a:pathLst>
            </a:custGeom>
            <a:blipFill>
              <a:blip r:embed="rId3"/>
              <a:stretch>
                <a:fillRect l="0" t="-225" r="0" b="-225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66750" y="9184102"/>
            <a:ext cx="2171730" cy="2205796"/>
            <a:chOff x="0" y="0"/>
            <a:chExt cx="812800" cy="825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270" y="0"/>
              <a:ext cx="810260" cy="822960"/>
            </a:xfrm>
            <a:custGeom>
              <a:avLst/>
              <a:gdLst/>
              <a:ahLst/>
              <a:cxnLst/>
              <a:rect r="r" b="b" t="t" l="l"/>
              <a:pathLst>
                <a:path h="822960" w="8102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B6922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41746" y="112576"/>
              <a:ext cx="529308" cy="559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66750" y="5086350"/>
            <a:ext cx="7121379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E4D59D"/>
                </a:solidFill>
                <a:latin typeface="Radley"/>
                <a:ea typeface="Radley"/>
                <a:cs typeface="Radley"/>
                <a:sym typeface="Radley"/>
              </a:rPr>
              <a:t>Strategia (Hitman) </a:t>
            </a: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E4D59D"/>
                </a:solidFill>
                <a:latin typeface="Radley"/>
                <a:ea typeface="Radley"/>
                <a:cs typeface="Radley"/>
                <a:sym typeface="Radley"/>
              </a:rPr>
              <a:t>Decisioni (Papers, Please) </a:t>
            </a: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E4D59D"/>
                </a:solidFill>
                <a:latin typeface="Radley"/>
                <a:ea typeface="Radley"/>
                <a:cs typeface="Radley"/>
                <a:sym typeface="Radley"/>
              </a:rPr>
              <a:t>Conseguenze morali (This War of Mine) </a:t>
            </a: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E4D59D"/>
                </a:solidFill>
                <a:latin typeface="Radley"/>
                <a:ea typeface="Radley"/>
                <a:cs typeface="Radley"/>
                <a:sym typeface="Radley"/>
              </a:rPr>
              <a:t>Deduzione (Return of the Obra Dinn)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OPUS DECEPTIO</dc:description>
  <dc:identifier>DAG4Oru0P6k</dc:identifier>
  <dcterms:modified xsi:type="dcterms:W3CDTF">2011-08-01T06:04:30Z</dcterms:modified>
  <cp:revision>1</cp:revision>
  <dc:title>Presentation - OPUS DECEPTIO</dc:title>
</cp:coreProperties>
</file>